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9" r:id="rId3"/>
    <p:sldId id="309" r:id="rId4"/>
    <p:sldId id="318" r:id="rId5"/>
    <p:sldId id="319" r:id="rId6"/>
    <p:sldId id="320" r:id="rId7"/>
    <p:sldId id="297" r:id="rId8"/>
    <p:sldId id="310" r:id="rId9"/>
    <p:sldId id="316" r:id="rId10"/>
    <p:sldId id="311" r:id="rId11"/>
    <p:sldId id="313" r:id="rId12"/>
    <p:sldId id="27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4" autoAdjust="0"/>
    <p:restoredTop sz="94660"/>
  </p:normalViewPr>
  <p:slideViewPr>
    <p:cSldViewPr>
      <p:cViewPr>
        <p:scale>
          <a:sx n="118" d="100"/>
          <a:sy n="118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882F1-3AB4-48B7-A839-A2A88D689967}" type="datetimeFigureOut">
              <a:rPr lang="nl-NL" smtClean="0"/>
              <a:t>16-3-2017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1334-F9A5-42D9-90EB-4DBA26723D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627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DB56-6E0A-4EF4-BDE6-6177C21F7F11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63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DB56-6E0A-4EF4-BDE6-6177C21F7F11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63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DB56-6E0A-4EF4-BDE6-6177C21F7F11}" type="slidenum">
              <a:rPr lang="nl-NL" smtClean="0">
                <a:solidFill>
                  <a:prstClr val="black"/>
                </a:solidFill>
              </a:rPr>
              <a:pPr/>
              <a:t>7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63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DB56-6E0A-4EF4-BDE6-6177C21F7F11}" type="slidenum">
              <a:rPr lang="nl-NL" smtClean="0">
                <a:solidFill>
                  <a:prstClr val="black"/>
                </a:solidFill>
              </a:rPr>
              <a:pPr/>
              <a:t>12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6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F62-794D-4EB6-BFBF-B4D7AE776F72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51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B400-D466-4B80-AAB8-2D581EFB690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2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A567-2606-45A1-A77E-34EDEB8E188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2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00A7-0AAA-474E-998D-E0F7F03843E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52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3D8D-AB77-4EA7-B2BD-2C56804AE47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79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7FBD-C1E8-422D-882C-DEF5CDFD67EE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66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DD82-14E4-4F35-9299-E3FECCDC9B9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1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91A1-9500-49C3-BD5D-402FE8C0A05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8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4333-4889-40A6-AE21-11981BDB815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0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90C-03CA-4772-8ED0-DC51F9896734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9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9C67-F8E7-4621-9BA5-EA9743DC77CD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8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F3469-6851-497F-842C-A06038FEBDA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9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.vorstermans@dijkgraafadvocaten.nl" TargetMode="External"/><Relationship Id="rId4" Type="http://schemas.openxmlformats.org/officeDocument/2006/relationships/hyperlink" Target="mailto:n.dietvorst@dijkgraafadvocaten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ogo_reflex_goud_Advocat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1"/>
            <a:ext cx="3571868" cy="131366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4632" cy="151216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40760" cy="417646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Rechtspositionele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knelpunten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bij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arbeidsongeschikt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onderwijspersoneel</a:t>
            </a:r>
            <a:r>
              <a:rPr lang="en-US" b="1" dirty="0" smtClean="0">
                <a:solidFill>
                  <a:schemeClr val="tx1"/>
                </a:solidFill>
              </a:rPr>
              <a:t>: capita </a:t>
            </a:r>
            <a:r>
              <a:rPr lang="en-US" b="1" dirty="0" err="1" smtClean="0">
                <a:solidFill>
                  <a:schemeClr val="tx1"/>
                </a:solidFill>
              </a:rPr>
              <a:t>selecta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Bas Vorstermans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Noor Dietvorst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16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maart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2017 </a:t>
            </a:r>
          </a:p>
          <a:p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2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/>
              <a:t>6</a:t>
            </a:r>
            <a:r>
              <a:rPr lang="nl-NL" sz="2800" b="1" dirty="0" smtClean="0"/>
              <a:t>. Herbenoeming &amp; TV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r>
              <a:rPr lang="nl-NL" sz="2400" dirty="0" smtClean="0"/>
              <a:t>Rechtbank Rotterdam 5 januari 2016 ECLI:NL:RBROT:2016:2465</a:t>
            </a:r>
          </a:p>
          <a:p>
            <a:r>
              <a:rPr lang="nl-NL" sz="2400" dirty="0" smtClean="0"/>
              <a:t>Hof </a:t>
            </a:r>
            <a:r>
              <a:rPr lang="nl-NL" sz="2400" dirty="0"/>
              <a:t>Den Haag 6 september 2016 </a:t>
            </a:r>
            <a:r>
              <a:rPr lang="nl-NL" sz="2400" dirty="0" smtClean="0"/>
              <a:t>ECLI:NL:GHDHA:2016:2590</a:t>
            </a:r>
            <a:endParaRPr lang="nl-NL" sz="2400" dirty="0"/>
          </a:p>
          <a:p>
            <a:r>
              <a:rPr lang="nl-NL" sz="2400" dirty="0" smtClean="0"/>
              <a:t>Rechtbank Den Haag 9 september 2016 ECLI:NL:RBDHA:2016:10561</a:t>
            </a:r>
          </a:p>
          <a:p>
            <a:r>
              <a:rPr lang="nl-NL" sz="2400" dirty="0" smtClean="0"/>
              <a:t>Rechtbank Den Haag d.d. 19 juli 2016 (hoger beroep loopt hier) </a:t>
            </a:r>
          </a:p>
          <a:p>
            <a:r>
              <a:rPr lang="en-US" sz="2400" dirty="0" err="1" smtClean="0"/>
              <a:t>Momenteel</a:t>
            </a:r>
            <a:r>
              <a:rPr lang="en-US" sz="2400" dirty="0" smtClean="0"/>
              <a:t> </a:t>
            </a:r>
            <a:r>
              <a:rPr lang="en-US" sz="2400" dirty="0" err="1" smtClean="0"/>
              <a:t>cassatiezaak</a:t>
            </a:r>
            <a:r>
              <a:rPr lang="en-US" sz="2400" dirty="0" smtClean="0"/>
              <a:t> </a:t>
            </a:r>
            <a:r>
              <a:rPr lang="en-US" sz="2400" dirty="0" err="1" smtClean="0"/>
              <a:t>Hoge</a:t>
            </a:r>
            <a:r>
              <a:rPr lang="en-US" sz="2400" dirty="0" smtClean="0"/>
              <a:t> </a:t>
            </a:r>
            <a:r>
              <a:rPr lang="en-US" sz="2400" dirty="0" err="1" smtClean="0"/>
              <a:t>Raad</a:t>
            </a:r>
            <a:r>
              <a:rPr lang="en-US" sz="2400" dirty="0" smtClean="0"/>
              <a:t> </a:t>
            </a:r>
            <a:endParaRPr lang="nl-NL" sz="2400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sz="2400" i="1" dirty="0" err="1" smtClean="0"/>
              <a:t>Stelling</a:t>
            </a:r>
            <a:r>
              <a:rPr lang="en-US" sz="2400" i="1" dirty="0" smtClean="0"/>
              <a:t>: </a:t>
            </a:r>
            <a:r>
              <a:rPr lang="en-US" sz="2400" i="1" dirty="0" err="1" smtClean="0"/>
              <a:t>geen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aanspraak</a:t>
            </a:r>
            <a:r>
              <a:rPr lang="en-US" sz="2400" i="1" dirty="0" smtClean="0"/>
              <a:t> op TV in het </a:t>
            </a:r>
            <a:r>
              <a:rPr lang="en-US" sz="2400" i="1" dirty="0" err="1" smtClean="0"/>
              <a:t>geval</a:t>
            </a:r>
            <a:r>
              <a:rPr lang="en-US" sz="2400" i="1" dirty="0" smtClean="0"/>
              <a:t> van </a:t>
            </a:r>
            <a:r>
              <a:rPr lang="en-US" sz="2400" i="1" dirty="0" err="1" smtClean="0"/>
              <a:t>een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herbenoeming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bij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dezelfde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werkgever</a:t>
            </a:r>
            <a:r>
              <a:rPr lang="en-US" sz="2400" i="1" dirty="0" smtClean="0"/>
              <a:t> in </a:t>
            </a:r>
            <a:r>
              <a:rPr lang="en-US" sz="2400" i="1" dirty="0" err="1" smtClean="0"/>
              <a:t>kleinere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betrekkingsomvang</a:t>
            </a:r>
            <a:r>
              <a:rPr lang="en-US" sz="2400" i="1" dirty="0" smtClean="0"/>
              <a:t> </a:t>
            </a:r>
            <a:endParaRPr lang="nl-NL" sz="2400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Afbeelding 4" descr="logo_reflex_goud_Advoca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"/>
            <a:ext cx="3571868" cy="131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10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/>
              <a:t>6</a:t>
            </a:r>
            <a:r>
              <a:rPr lang="nl-NL" sz="2800" b="1" dirty="0" smtClean="0"/>
              <a:t>. IVA &amp; TV </a:t>
            </a:r>
            <a:r>
              <a:rPr lang="nl-NL" sz="2800" dirty="0" smtClean="0"/>
              <a:t> 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Rechtbank Oost-Nederland 13 december 2016 (AR 2017-0026): matiging transitievergoeding tot ongeveer 1/3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 van het bedrag </a:t>
            </a:r>
          </a:p>
          <a:p>
            <a:r>
              <a:rPr lang="nl-NL" sz="2400" dirty="0" smtClean="0"/>
              <a:t>vanwege uitzicht op uitkering tot AOW-leeftijd </a:t>
            </a:r>
          </a:p>
          <a:p>
            <a:r>
              <a:rPr lang="nl-NL" sz="2400" dirty="0" smtClean="0"/>
              <a:t>het naar maatstaven van redelijkheid en billijkheid ‘onaanvaardbaar’ zou zijn als er een volledige vergoeding zou worden betaald </a:t>
            </a:r>
          </a:p>
          <a:p>
            <a:r>
              <a:rPr lang="en-US" sz="2400" dirty="0" err="1" smtClean="0"/>
              <a:t>Hoger</a:t>
            </a:r>
            <a:r>
              <a:rPr lang="en-US" sz="2400" dirty="0" smtClean="0"/>
              <a:t> </a:t>
            </a:r>
            <a:r>
              <a:rPr lang="en-US" sz="2400" dirty="0" err="1" smtClean="0"/>
              <a:t>beroep</a:t>
            </a:r>
            <a:r>
              <a:rPr lang="en-US" sz="2400" dirty="0" smtClean="0"/>
              <a:t> is </a:t>
            </a:r>
            <a:r>
              <a:rPr lang="en-US" sz="2400" dirty="0" err="1" smtClean="0"/>
              <a:t>ingediend</a:t>
            </a:r>
            <a:r>
              <a:rPr lang="en-US" sz="2400" dirty="0" smtClean="0"/>
              <a:t> door </a:t>
            </a:r>
            <a:r>
              <a:rPr lang="en-US" sz="2400" dirty="0" err="1" smtClean="0"/>
              <a:t>AOb</a:t>
            </a:r>
            <a:r>
              <a:rPr lang="en-US" sz="2400" dirty="0" smtClean="0"/>
              <a:t> </a:t>
            </a:r>
            <a:endParaRPr lang="nl-NL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 err="1" smtClean="0"/>
              <a:t>Stelling</a:t>
            </a:r>
            <a:r>
              <a:rPr lang="en-US" sz="2400" i="1" dirty="0" smtClean="0"/>
              <a:t>: </a:t>
            </a:r>
            <a:r>
              <a:rPr lang="en-US" sz="2400" i="1" dirty="0" err="1" smtClean="0"/>
              <a:t>matiging</a:t>
            </a:r>
            <a:r>
              <a:rPr lang="en-US" sz="2400" i="1" dirty="0" smtClean="0"/>
              <a:t> TV in het </a:t>
            </a:r>
            <a:r>
              <a:rPr lang="en-US" sz="2400" i="1" dirty="0" err="1" smtClean="0"/>
              <a:t>geval</a:t>
            </a:r>
            <a:r>
              <a:rPr lang="en-US" sz="2400" i="1" dirty="0" smtClean="0"/>
              <a:t> van </a:t>
            </a:r>
            <a:r>
              <a:rPr lang="en-US" sz="2400" i="1" dirty="0" err="1" smtClean="0"/>
              <a:t>een</a:t>
            </a:r>
            <a:r>
              <a:rPr lang="en-US" sz="2400" i="1" dirty="0" smtClean="0"/>
              <a:t> IVA-</a:t>
            </a:r>
            <a:r>
              <a:rPr lang="en-US" sz="2400" i="1" dirty="0" err="1" smtClean="0"/>
              <a:t>uitkering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geoorloofd</a:t>
            </a:r>
            <a:endParaRPr lang="nl-NL" sz="2400" i="1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Afbeelding 4" descr="logo_reflex_goud_Advoca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"/>
            <a:ext cx="3571868" cy="131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10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ogo_reflex_goud_Advocat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1"/>
            <a:ext cx="3571868" cy="131366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err="1" smtClean="0">
                <a:latin typeface="+mj-lt"/>
              </a:rPr>
              <a:t>Vragen</a:t>
            </a:r>
            <a:r>
              <a:rPr lang="en-US" sz="2800" b="1" dirty="0" smtClean="0">
                <a:latin typeface="+mj-lt"/>
              </a:rPr>
              <a:t>?</a:t>
            </a:r>
          </a:p>
          <a:p>
            <a:pPr marL="0" indent="0" algn="ctr">
              <a:buNone/>
            </a:pPr>
            <a:endParaRPr lang="en-US" sz="28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800" b="1" dirty="0" smtClean="0">
                <a:latin typeface="+mj-lt"/>
                <a:hlinkClick r:id="rId4"/>
              </a:rPr>
              <a:t>n.dietvorst@dijkgraafadvocaten.nl</a:t>
            </a:r>
            <a:endParaRPr lang="en-US" sz="28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800" b="1" dirty="0" smtClean="0">
                <a:latin typeface="+mj-lt"/>
                <a:hlinkClick r:id="rId5"/>
              </a:rPr>
              <a:t>b.vorstermans@dijkgraafadvocaten.nl</a:t>
            </a:r>
            <a:r>
              <a:rPr lang="en-US" sz="2800" b="1" dirty="0" smtClean="0"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+mj-lt"/>
              </a:rPr>
              <a:t>070 – 323 58 25</a:t>
            </a:r>
            <a:endParaRPr lang="nl-NL" sz="2800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4983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ogo_reflex_goud_Advocat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1"/>
            <a:ext cx="3571868" cy="131366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 smtClean="0">
                <a:latin typeface="+mj-lt"/>
              </a:rPr>
              <a:t>Onderdelen:</a:t>
            </a:r>
          </a:p>
          <a:p>
            <a:pPr marL="0" indent="0">
              <a:buNone/>
            </a:pPr>
            <a:endParaRPr lang="nl-NL" sz="2800" b="1" dirty="0" smtClean="0">
              <a:solidFill>
                <a:schemeClr val="tx1"/>
              </a:solidFill>
              <a:latin typeface="+mj-lt"/>
            </a:endParaRPr>
          </a:p>
          <a:p>
            <a:pPr>
              <a:buFont typeface="Wingdings" pitchFamily="2" charset="2"/>
              <a:buAutoNum type="arabicPeriod"/>
            </a:pP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Opvallende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zaken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rechtspositie</a:t>
            </a:r>
            <a:r>
              <a:rPr lang="en-US" altLang="nl-NL" sz="2400" dirty="0">
                <a:ea typeface="Lucida Sans" pitchFamily="34" charset="0"/>
                <a:cs typeface="Lucida Sans" pitchFamily="34" charset="0"/>
              </a:rPr>
              <a:t> 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in de CAO (ZAPO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en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ZAVO) </a:t>
            </a:r>
          </a:p>
          <a:p>
            <a:pPr>
              <a:buFont typeface="Wingdings" pitchFamily="2" charset="2"/>
              <a:buAutoNum type="arabicPeriod"/>
            </a:pPr>
            <a:r>
              <a:rPr lang="en-US" altLang="nl-NL" sz="2400" dirty="0" err="1">
                <a:ea typeface="Lucida Sans" pitchFamily="34" charset="0"/>
                <a:cs typeface="Lucida Sans" pitchFamily="34" charset="0"/>
              </a:rPr>
              <a:t>Slapend</a:t>
            </a:r>
            <a:r>
              <a:rPr lang="en-US" altLang="nl-NL" sz="2400" dirty="0">
                <a:ea typeface="Lucida Sans" pitchFamily="34" charset="0"/>
                <a:cs typeface="Lucida Sans" pitchFamily="34" charset="0"/>
              </a:rPr>
              <a:t> </a:t>
            </a:r>
            <a:r>
              <a:rPr lang="en-US" altLang="nl-NL" sz="2400" dirty="0" err="1">
                <a:ea typeface="Lucida Sans" pitchFamily="34" charset="0"/>
                <a:cs typeface="Lucida Sans" pitchFamily="34" charset="0"/>
              </a:rPr>
              <a:t>dienstverband</a:t>
            </a:r>
            <a:r>
              <a:rPr lang="en-US" altLang="nl-NL" sz="2400" dirty="0">
                <a:ea typeface="Lucida Sans" pitchFamily="34" charset="0"/>
                <a:cs typeface="Lucida Sans" pitchFamily="34" charset="0"/>
              </a:rPr>
              <a:t> in het </a:t>
            </a:r>
            <a:r>
              <a:rPr lang="en-US" altLang="nl-NL" sz="2400" dirty="0" err="1">
                <a:ea typeface="Lucida Sans" pitchFamily="34" charset="0"/>
                <a:cs typeface="Lucida Sans" pitchFamily="34" charset="0"/>
              </a:rPr>
              <a:t>onderwijs</a:t>
            </a:r>
            <a:r>
              <a:rPr lang="en-US" altLang="nl-NL" sz="2400" dirty="0">
                <a:ea typeface="Lucida Sans" pitchFamily="34" charset="0"/>
                <a:cs typeface="Lucida Sans" pitchFamily="34" charset="0"/>
              </a:rPr>
              <a:t> </a:t>
            </a:r>
            <a:endParaRPr lang="en-US" altLang="nl-NL" sz="2400" dirty="0" smtClean="0">
              <a:ea typeface="Lucida Sans" pitchFamily="34" charset="0"/>
              <a:cs typeface="Lucida Sans" pitchFamily="34" charset="0"/>
            </a:endParaRPr>
          </a:p>
          <a:p>
            <a:pPr>
              <a:buFont typeface="Wingdings" pitchFamily="2" charset="2"/>
              <a:buAutoNum type="arabicPeriod"/>
            </a:pP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Toepassing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reglement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Participatiefonds </a:t>
            </a:r>
          </a:p>
          <a:p>
            <a:pPr>
              <a:buFont typeface="Wingdings" pitchFamily="2" charset="2"/>
              <a:buAutoNum type="arabicPeriod"/>
            </a:pP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Toetsingskader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UWV in het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onderwijs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bij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ziekte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</a:t>
            </a:r>
          </a:p>
          <a:p>
            <a:pPr>
              <a:buFont typeface="Wingdings" pitchFamily="2" charset="2"/>
              <a:buAutoNum type="arabicPeriod"/>
            </a:pP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(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Ernstig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)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verwijtbaar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handelen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bij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ziekte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in het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onderwijs</a:t>
            </a:r>
            <a:endParaRPr lang="en-US" altLang="nl-NL" sz="2400" dirty="0" smtClean="0">
              <a:ea typeface="Lucida Sans" pitchFamily="34" charset="0"/>
              <a:cs typeface="Lucida Sans" pitchFamily="34" charset="0"/>
            </a:endParaRPr>
          </a:p>
          <a:p>
            <a:pPr marL="0" indent="0">
              <a:buNone/>
            </a:pP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6.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Samenloop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 van </a:t>
            </a:r>
            <a:r>
              <a:rPr lang="en-US" altLang="nl-NL" sz="2400" dirty="0" err="1" smtClean="0">
                <a:ea typeface="Lucida Sans" pitchFamily="34" charset="0"/>
                <a:cs typeface="Lucida Sans" pitchFamily="34" charset="0"/>
              </a:rPr>
              <a:t>herbenoeming</a:t>
            </a:r>
            <a:r>
              <a:rPr lang="en-US" altLang="nl-NL" sz="2400" dirty="0" smtClean="0">
                <a:ea typeface="Lucida Sans" pitchFamily="34" charset="0"/>
                <a:cs typeface="Lucida Sans" pitchFamily="34" charset="0"/>
              </a:rPr>
              <a:t>, IVA &amp; TV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 </a:t>
            </a:r>
            <a:endParaRPr lang="nl-NL" sz="40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804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/>
              <a:t>1. </a:t>
            </a:r>
            <a:r>
              <a:rPr lang="en-US" sz="2800" b="1" dirty="0" err="1" smtClean="0"/>
              <a:t>Rechtspositie</a:t>
            </a:r>
            <a:r>
              <a:rPr lang="en-US" sz="2800" b="1" dirty="0" smtClean="0"/>
              <a:t> ZAPO/ZAVO 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err="1" smtClean="0"/>
              <a:t>Loondoorbetalingsplicht</a:t>
            </a:r>
            <a:r>
              <a:rPr lang="en-US" sz="2400" dirty="0" smtClean="0"/>
              <a:t> in het </a:t>
            </a:r>
            <a:r>
              <a:rPr lang="en-US" sz="2400" dirty="0" err="1" smtClean="0"/>
              <a:t>onderwijs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104 </a:t>
            </a:r>
            <a:r>
              <a:rPr lang="en-US" sz="2400" dirty="0" err="1" smtClean="0"/>
              <a:t>weken</a:t>
            </a:r>
            <a:r>
              <a:rPr lang="en-US" sz="2400" dirty="0" smtClean="0"/>
              <a:t> </a:t>
            </a:r>
            <a:r>
              <a:rPr lang="en-US" sz="2400" dirty="0" err="1" smtClean="0"/>
              <a:t>ziekte</a:t>
            </a:r>
            <a:r>
              <a:rPr lang="en-US" sz="2400" dirty="0" smtClean="0"/>
              <a:t> (</a:t>
            </a:r>
            <a:r>
              <a:rPr lang="en-US" sz="2400" dirty="0" err="1" smtClean="0"/>
              <a:t>artikel</a:t>
            </a:r>
            <a:r>
              <a:rPr lang="en-US" sz="2400" dirty="0" smtClean="0"/>
              <a:t> 4 </a:t>
            </a:r>
            <a:r>
              <a:rPr lang="en-US" sz="2400" dirty="0" err="1" smtClean="0"/>
              <a:t>eerste</a:t>
            </a:r>
            <a:r>
              <a:rPr lang="en-US" sz="2400" dirty="0" smtClean="0"/>
              <a:t> lid ZAPO/</a:t>
            </a:r>
            <a:r>
              <a:rPr lang="en-US" sz="2400" dirty="0" err="1" smtClean="0"/>
              <a:t>artikel</a:t>
            </a:r>
            <a:r>
              <a:rPr lang="en-US" sz="2400" dirty="0" smtClean="0"/>
              <a:t> 4 </a:t>
            </a:r>
            <a:r>
              <a:rPr lang="en-US" sz="2400" dirty="0" err="1" smtClean="0"/>
              <a:t>onder</a:t>
            </a:r>
            <a:r>
              <a:rPr lang="en-US" sz="2400" dirty="0" smtClean="0"/>
              <a:t> a ZAVO)</a:t>
            </a:r>
          </a:p>
          <a:p>
            <a:r>
              <a:rPr lang="en-US" sz="2400" dirty="0" err="1"/>
              <a:t>V</a:t>
            </a:r>
            <a:r>
              <a:rPr lang="en-US" sz="2400" dirty="0" err="1" smtClean="0"/>
              <a:t>errekeningsmogelijkheid</a:t>
            </a:r>
            <a:r>
              <a:rPr lang="en-US" sz="2400" dirty="0" smtClean="0"/>
              <a:t> van ZW/WW/WIA/WAO met loon (</a:t>
            </a:r>
            <a:r>
              <a:rPr lang="en-US" sz="2400" dirty="0" err="1" smtClean="0"/>
              <a:t>artikel</a:t>
            </a:r>
            <a:r>
              <a:rPr lang="en-US" sz="2400" dirty="0" smtClean="0"/>
              <a:t> 4 </a:t>
            </a:r>
            <a:r>
              <a:rPr lang="en-US" sz="2400" dirty="0" err="1" smtClean="0"/>
              <a:t>vierde</a:t>
            </a:r>
            <a:r>
              <a:rPr lang="en-US" sz="2400" dirty="0" smtClean="0"/>
              <a:t> lid ZAPO/</a:t>
            </a:r>
            <a:r>
              <a:rPr lang="en-US" sz="2400" dirty="0" err="1" smtClean="0"/>
              <a:t>artikel</a:t>
            </a:r>
            <a:r>
              <a:rPr lang="en-US" sz="2400" dirty="0" smtClean="0"/>
              <a:t> 4 </a:t>
            </a:r>
            <a:r>
              <a:rPr lang="en-US" sz="2400" dirty="0" err="1" smtClean="0"/>
              <a:t>onder</a:t>
            </a:r>
            <a:r>
              <a:rPr lang="en-US" sz="2400" dirty="0" smtClean="0"/>
              <a:t> d ZAVO)</a:t>
            </a:r>
          </a:p>
          <a:p>
            <a:r>
              <a:rPr lang="en-US" sz="2400" dirty="0" err="1" smtClean="0"/>
              <a:t>CRvB</a:t>
            </a:r>
            <a:r>
              <a:rPr lang="en-US" sz="2400" dirty="0" smtClean="0"/>
              <a:t> 19 </a:t>
            </a:r>
            <a:r>
              <a:rPr lang="en-US" sz="2400" dirty="0" err="1" smtClean="0"/>
              <a:t>februari</a:t>
            </a:r>
            <a:r>
              <a:rPr lang="en-US" sz="2400" dirty="0" smtClean="0"/>
              <a:t> 2014 ECLI:NL:CRVB:2014:880: UWV mag </a:t>
            </a:r>
            <a:r>
              <a:rPr lang="en-US" sz="2400" dirty="0" err="1" smtClean="0"/>
              <a:t>o.g.v</a:t>
            </a:r>
            <a:r>
              <a:rPr lang="en-US" sz="2400" dirty="0" smtClean="0"/>
              <a:t>. art. 61 WIA loon </a:t>
            </a:r>
            <a:r>
              <a:rPr lang="en-US" sz="2400" dirty="0" err="1" smtClean="0"/>
              <a:t>verrekenen</a:t>
            </a:r>
            <a:r>
              <a:rPr lang="en-US" sz="2400" dirty="0" smtClean="0"/>
              <a:t> met WIA-</a:t>
            </a:r>
            <a:r>
              <a:rPr lang="en-US" sz="2400" dirty="0" err="1" smtClean="0"/>
              <a:t>uitkering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i="1" dirty="0" err="1" smtClean="0"/>
              <a:t>Stelling</a:t>
            </a:r>
            <a:r>
              <a:rPr lang="en-US" sz="2400" i="1" dirty="0" smtClean="0"/>
              <a:t>: </a:t>
            </a:r>
            <a:r>
              <a:rPr lang="en-US" sz="2400" i="1" dirty="0" err="1" smtClean="0"/>
              <a:t>systeem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loondoorbetaling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funderend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onderwijs</a:t>
            </a:r>
            <a:r>
              <a:rPr lang="en-US" sz="2400" i="1" dirty="0"/>
              <a:t> </a:t>
            </a:r>
            <a:r>
              <a:rPr lang="en-US" sz="2400" i="1" dirty="0" smtClean="0"/>
              <a:t>op </a:t>
            </a:r>
            <a:r>
              <a:rPr lang="en-US" sz="2400" i="1" dirty="0" err="1" smtClean="0"/>
              <a:t>gespannen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voet</a:t>
            </a:r>
            <a:r>
              <a:rPr lang="en-US" sz="2400" i="1" dirty="0" smtClean="0"/>
              <a:t> met SZ-</a:t>
            </a:r>
            <a:r>
              <a:rPr lang="en-US" sz="2400" i="1" dirty="0" err="1" smtClean="0"/>
              <a:t>wetgeving</a:t>
            </a:r>
            <a:endParaRPr lang="nl-NL" sz="2400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Afbeelding 4" descr="logo_reflex_goud_Advoca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"/>
            <a:ext cx="3571868" cy="131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30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/>
              <a:t>1. </a:t>
            </a:r>
            <a:r>
              <a:rPr lang="en-US" sz="2800" b="1" dirty="0" err="1"/>
              <a:t>Rechtspositie</a:t>
            </a:r>
            <a:r>
              <a:rPr lang="en-US" sz="2800" b="1" dirty="0"/>
              <a:t> </a:t>
            </a:r>
            <a:r>
              <a:rPr lang="en-US" sz="2800" b="1" dirty="0" smtClean="0"/>
              <a:t>ZAPO/ZAVO 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err="1" smtClean="0"/>
              <a:t>Wenselijk</a:t>
            </a:r>
            <a:r>
              <a:rPr lang="en-US" sz="2200" dirty="0" smtClean="0"/>
              <a:t> </a:t>
            </a:r>
            <a:r>
              <a:rPr lang="en-US" sz="2200" dirty="0" err="1" smtClean="0"/>
              <a:t>geachte</a:t>
            </a:r>
            <a:r>
              <a:rPr lang="en-US" sz="2200" dirty="0" smtClean="0"/>
              <a:t> </a:t>
            </a:r>
            <a:r>
              <a:rPr lang="en-US" sz="2200" dirty="0" err="1" smtClean="0"/>
              <a:t>arbeid</a:t>
            </a:r>
            <a:r>
              <a:rPr lang="en-US" sz="2200" dirty="0" smtClean="0"/>
              <a:t> : 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err="1" smtClean="0"/>
              <a:t>Doorbetaling</a:t>
            </a:r>
            <a:r>
              <a:rPr lang="en-US" sz="2200" dirty="0" smtClean="0"/>
              <a:t> </a:t>
            </a:r>
            <a:r>
              <a:rPr lang="en-US" sz="2200" dirty="0"/>
              <a:t>100% </a:t>
            </a:r>
            <a:r>
              <a:rPr lang="en-US" sz="2200" dirty="0" smtClean="0"/>
              <a:t>in </a:t>
            </a:r>
            <a:r>
              <a:rPr lang="en-US" sz="2200" dirty="0" err="1"/>
              <a:t>tweede</a:t>
            </a:r>
            <a:r>
              <a:rPr lang="en-US" sz="2200" dirty="0"/>
              <a:t> </a:t>
            </a:r>
            <a:r>
              <a:rPr lang="en-US" sz="2200" dirty="0" err="1"/>
              <a:t>ziektejaar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artikel</a:t>
            </a:r>
            <a:r>
              <a:rPr lang="en-US" sz="2200" dirty="0" smtClean="0"/>
              <a:t> 13 </a:t>
            </a:r>
            <a:r>
              <a:rPr lang="en-US" sz="2200" dirty="0" err="1" smtClean="0"/>
              <a:t>tweede</a:t>
            </a:r>
            <a:r>
              <a:rPr lang="en-US" sz="2200" dirty="0" smtClean="0"/>
              <a:t> lid ZAPO/</a:t>
            </a:r>
            <a:r>
              <a:rPr lang="en-US" sz="2200" dirty="0" err="1" smtClean="0"/>
              <a:t>artikel</a:t>
            </a:r>
            <a:r>
              <a:rPr lang="en-US" sz="2200" dirty="0" smtClean="0"/>
              <a:t> 13 </a:t>
            </a:r>
            <a:r>
              <a:rPr lang="en-US" sz="2200" dirty="0" err="1" smtClean="0"/>
              <a:t>onder</a:t>
            </a:r>
            <a:r>
              <a:rPr lang="en-US" sz="2200" dirty="0" smtClean="0"/>
              <a:t> a ZAVO) </a:t>
            </a:r>
          </a:p>
          <a:p>
            <a:r>
              <a:rPr lang="en-US" sz="2200" dirty="0" err="1" smtClean="0"/>
              <a:t>Géén</a:t>
            </a:r>
            <a:r>
              <a:rPr lang="en-US" sz="2200" dirty="0" smtClean="0"/>
              <a:t> AT-basis (</a:t>
            </a:r>
            <a:r>
              <a:rPr lang="en-US" sz="2200" dirty="0" err="1" smtClean="0"/>
              <a:t>artikel</a:t>
            </a:r>
            <a:r>
              <a:rPr lang="en-US" sz="2200" dirty="0" smtClean="0"/>
              <a:t> 13 </a:t>
            </a:r>
            <a:r>
              <a:rPr lang="en-US" sz="2200" dirty="0" err="1" smtClean="0"/>
              <a:t>eerste</a:t>
            </a:r>
            <a:r>
              <a:rPr lang="en-US" sz="2200" dirty="0" smtClean="0"/>
              <a:t> lid ZAPO/</a:t>
            </a:r>
            <a:r>
              <a:rPr lang="en-US" sz="2200" dirty="0" err="1" smtClean="0"/>
              <a:t>artikel</a:t>
            </a:r>
            <a:r>
              <a:rPr lang="en-US" sz="2200" dirty="0" smtClean="0"/>
              <a:t> 13 </a:t>
            </a:r>
            <a:r>
              <a:rPr lang="en-US" sz="2200" dirty="0" err="1" smtClean="0"/>
              <a:t>onder</a:t>
            </a:r>
            <a:r>
              <a:rPr lang="en-US" sz="2200" dirty="0" smtClean="0"/>
              <a:t> b ZAVO)  </a:t>
            </a:r>
          </a:p>
          <a:p>
            <a:r>
              <a:rPr lang="en-US" sz="2200" dirty="0" err="1" smtClean="0"/>
              <a:t>Krappe</a:t>
            </a:r>
            <a:r>
              <a:rPr lang="en-US" sz="2200" dirty="0" smtClean="0"/>
              <a:t> </a:t>
            </a:r>
            <a:r>
              <a:rPr lang="en-US" sz="2200" dirty="0" err="1" smtClean="0"/>
              <a:t>definitie</a:t>
            </a:r>
            <a:r>
              <a:rPr lang="en-US" sz="2200" dirty="0" smtClean="0"/>
              <a:t> </a:t>
            </a:r>
            <a:r>
              <a:rPr lang="en-US" sz="2200" dirty="0" err="1" smtClean="0"/>
              <a:t>arbeidstherapie</a:t>
            </a:r>
            <a:r>
              <a:rPr lang="en-US" sz="2200" dirty="0" smtClean="0"/>
              <a:t>: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* &lt; 6 </a:t>
            </a:r>
            <a:r>
              <a:rPr lang="en-US" sz="2200" dirty="0" err="1" smtClean="0"/>
              <a:t>weken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* </a:t>
            </a:r>
            <a:r>
              <a:rPr lang="en-US" sz="2200" dirty="0" err="1" smtClean="0"/>
              <a:t>géén</a:t>
            </a:r>
            <a:r>
              <a:rPr lang="en-US" sz="2200" dirty="0" smtClean="0"/>
              <a:t> </a:t>
            </a:r>
            <a:r>
              <a:rPr lang="en-US" sz="2200" dirty="0" err="1" smtClean="0"/>
              <a:t>bestaande</a:t>
            </a:r>
            <a:r>
              <a:rPr lang="en-US" sz="2200" dirty="0" smtClean="0"/>
              <a:t> maar </a:t>
            </a:r>
            <a:r>
              <a:rPr lang="en-US" sz="2200" dirty="0" err="1" smtClean="0"/>
              <a:t>gecreëerde</a:t>
            </a:r>
            <a:r>
              <a:rPr lang="en-US" sz="2200" dirty="0" smtClean="0"/>
              <a:t> </a:t>
            </a:r>
            <a:r>
              <a:rPr lang="en-US" sz="2200" dirty="0" err="1" smtClean="0"/>
              <a:t>functie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* </a:t>
            </a:r>
            <a:r>
              <a:rPr lang="en-US" sz="2200" dirty="0" err="1" smtClean="0"/>
              <a:t>afgebakende</a:t>
            </a:r>
            <a:r>
              <a:rPr lang="en-US" sz="2200" dirty="0" smtClean="0"/>
              <a:t> </a:t>
            </a:r>
            <a:r>
              <a:rPr lang="en-US" sz="2200" dirty="0" err="1" smtClean="0"/>
              <a:t>periode</a:t>
            </a:r>
            <a:r>
              <a:rPr lang="en-US" sz="2200" dirty="0" smtClean="0"/>
              <a:t>, op elk moment </a:t>
            </a:r>
            <a:r>
              <a:rPr lang="en-US" sz="2200" dirty="0" err="1" smtClean="0"/>
              <a:t>weg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i="1" dirty="0" err="1" smtClean="0"/>
              <a:t>Stelling</a:t>
            </a:r>
            <a:r>
              <a:rPr lang="en-US" sz="2200" i="1" dirty="0" smtClean="0"/>
              <a:t>: </a:t>
            </a:r>
            <a:r>
              <a:rPr lang="en-US" sz="2200" i="1" dirty="0" err="1" smtClean="0"/>
              <a:t>werkgever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moet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na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zes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weken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arbeid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altijd</a:t>
            </a:r>
            <a:r>
              <a:rPr lang="en-US" sz="2200" i="1" dirty="0" smtClean="0"/>
              <a:t> 100% loon </a:t>
            </a:r>
            <a:r>
              <a:rPr lang="en-US" sz="2200" i="1" dirty="0" err="1" smtClean="0"/>
              <a:t>betalen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tijdens</a:t>
            </a:r>
            <a:r>
              <a:rPr lang="en-US" sz="2200" i="1" dirty="0" smtClean="0"/>
              <a:t> het </a:t>
            </a:r>
            <a:r>
              <a:rPr lang="en-US" sz="2200" i="1" dirty="0" err="1" smtClean="0"/>
              <a:t>tweede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ziektejaar</a:t>
            </a:r>
            <a:r>
              <a:rPr lang="en-US" sz="2200" i="1" dirty="0" smtClean="0"/>
              <a:t> 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Afbeelding 4" descr="logo_reflex_goud_Advoca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"/>
            <a:ext cx="3571868" cy="131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6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/>
              <a:t>1. </a:t>
            </a:r>
            <a:r>
              <a:rPr lang="en-US" sz="2800" b="1" dirty="0" err="1"/>
              <a:t>Rechtspositie</a:t>
            </a:r>
            <a:r>
              <a:rPr lang="en-US" sz="2800" b="1" dirty="0"/>
              <a:t> </a:t>
            </a:r>
            <a:r>
              <a:rPr lang="en-US" sz="2800" b="1" dirty="0" smtClean="0"/>
              <a:t>ZAPO/ZAVO 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Aanspraken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ontslag</a:t>
            </a:r>
            <a:r>
              <a:rPr lang="en-US" sz="2200" dirty="0" smtClean="0"/>
              <a:t> tot 52 </a:t>
            </a:r>
            <a:r>
              <a:rPr lang="en-US" sz="2200" dirty="0" err="1" smtClean="0"/>
              <a:t>weken</a:t>
            </a:r>
            <a:r>
              <a:rPr lang="en-US" sz="2200" dirty="0" smtClean="0"/>
              <a:t>: </a:t>
            </a:r>
            <a:r>
              <a:rPr lang="nl-NL" sz="2200" dirty="0"/>
              <a:t>30% loonkosten voor </a:t>
            </a:r>
            <a:r>
              <a:rPr lang="nl-NL" sz="2200" dirty="0" smtClean="0"/>
              <a:t>werkgever </a:t>
            </a:r>
            <a:r>
              <a:rPr lang="nl-NL" sz="2200" dirty="0"/>
              <a:t>als aanvulling op de </a:t>
            </a:r>
            <a:r>
              <a:rPr lang="nl-NL" sz="2200" dirty="0" smtClean="0"/>
              <a:t>ZW</a:t>
            </a:r>
            <a:r>
              <a:rPr lang="en-US" sz="2200" dirty="0" smtClean="0"/>
              <a:t> (</a:t>
            </a:r>
            <a:r>
              <a:rPr lang="en-US" sz="2200" dirty="0" err="1" smtClean="0"/>
              <a:t>artikel</a:t>
            </a:r>
            <a:r>
              <a:rPr lang="en-US" sz="2200" dirty="0" smtClean="0"/>
              <a:t> 22 </a:t>
            </a:r>
            <a:r>
              <a:rPr lang="en-US" sz="2200" dirty="0" err="1" smtClean="0"/>
              <a:t>eerste</a:t>
            </a:r>
            <a:r>
              <a:rPr lang="en-US" sz="2200" dirty="0" smtClean="0"/>
              <a:t> lid ZAPO/</a:t>
            </a:r>
            <a:r>
              <a:rPr lang="en-US" sz="2200" dirty="0" err="1" smtClean="0"/>
              <a:t>artikel</a:t>
            </a:r>
            <a:r>
              <a:rPr lang="en-US" sz="2200" dirty="0" smtClean="0"/>
              <a:t> 22 </a:t>
            </a:r>
            <a:r>
              <a:rPr lang="en-US" sz="2200" dirty="0" err="1" smtClean="0"/>
              <a:t>onder</a:t>
            </a:r>
            <a:r>
              <a:rPr lang="en-US" sz="2200" dirty="0" smtClean="0"/>
              <a:t> a ZAVO)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i="1" dirty="0" err="1" smtClean="0"/>
              <a:t>Stelling</a:t>
            </a:r>
            <a:r>
              <a:rPr lang="en-US" sz="2200" i="1" dirty="0" smtClean="0"/>
              <a:t>: het </a:t>
            </a:r>
            <a:r>
              <a:rPr lang="en-US" sz="2200" i="1" dirty="0" err="1" smtClean="0"/>
              <a:t>Bezava-risico</a:t>
            </a:r>
            <a:r>
              <a:rPr lang="en-US" sz="2200" i="1" dirty="0" smtClean="0"/>
              <a:t> is </a:t>
            </a:r>
            <a:r>
              <a:rPr lang="en-US" sz="2200" i="1" dirty="0" err="1" smtClean="0"/>
              <a:t>voor</a:t>
            </a:r>
            <a:r>
              <a:rPr lang="en-US" sz="2200" i="1" dirty="0" smtClean="0"/>
              <a:t> de </a:t>
            </a:r>
            <a:r>
              <a:rPr lang="en-US" sz="2200" i="1" dirty="0" err="1" smtClean="0"/>
              <a:t>onderwijswerkgever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een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zwaardere</a:t>
            </a:r>
            <a:r>
              <a:rPr lang="en-US" sz="2200" i="1" dirty="0" smtClean="0"/>
              <a:t> last door de </a:t>
            </a:r>
            <a:r>
              <a:rPr lang="en-US" sz="2200" i="1" dirty="0" err="1" smtClean="0"/>
              <a:t>bovenwettelijke</a:t>
            </a:r>
            <a:r>
              <a:rPr lang="en-US" sz="2200" i="1" dirty="0" smtClean="0"/>
              <a:t> ZAPO/ZAVO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Afbeelding 4" descr="logo_reflex_goud_Advoca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"/>
            <a:ext cx="3571868" cy="131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2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/>
              <a:t>2. </a:t>
            </a:r>
            <a:r>
              <a:rPr lang="en-US" sz="2800" b="1" dirty="0" err="1"/>
              <a:t>Slapend</a:t>
            </a:r>
            <a:r>
              <a:rPr lang="en-US" sz="2800" b="1" dirty="0"/>
              <a:t> </a:t>
            </a:r>
            <a:r>
              <a:rPr lang="en-US" sz="2800" b="1" dirty="0" err="1"/>
              <a:t>dienstverband</a:t>
            </a:r>
            <a:r>
              <a:rPr lang="en-US" sz="2800" b="1" dirty="0"/>
              <a:t> 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200" dirty="0"/>
          </a:p>
          <a:p>
            <a:r>
              <a:rPr lang="en-US" sz="2200" dirty="0" err="1" smtClean="0"/>
              <a:t>Asscher</a:t>
            </a:r>
            <a:r>
              <a:rPr lang="en-US" sz="2200" dirty="0" smtClean="0"/>
              <a:t> </a:t>
            </a:r>
            <a:r>
              <a:rPr lang="en-US" sz="2200" dirty="0"/>
              <a:t>2 </a:t>
            </a:r>
            <a:r>
              <a:rPr lang="en-US" sz="2200" dirty="0" err="1"/>
              <a:t>maart</a:t>
            </a:r>
            <a:r>
              <a:rPr lang="en-US" sz="2200" dirty="0"/>
              <a:t> 2017: </a:t>
            </a:r>
            <a:r>
              <a:rPr lang="en-US" sz="2200" dirty="0" err="1"/>
              <a:t>omzeiling</a:t>
            </a:r>
            <a:r>
              <a:rPr lang="en-US" sz="2200" dirty="0"/>
              <a:t> </a:t>
            </a:r>
            <a:r>
              <a:rPr lang="en-US" sz="2200" dirty="0" err="1"/>
              <a:t>transitievergoeding</a:t>
            </a:r>
            <a:r>
              <a:rPr lang="en-US" sz="2200" dirty="0"/>
              <a:t> </a:t>
            </a:r>
            <a:r>
              <a:rPr lang="en-US" sz="2200" dirty="0" err="1"/>
              <a:t>getuigt</a:t>
            </a:r>
            <a:r>
              <a:rPr lang="en-US" sz="2200" dirty="0"/>
              <a:t> </a:t>
            </a:r>
            <a:r>
              <a:rPr lang="en-US" sz="2200" dirty="0" err="1"/>
              <a:t>niet</a:t>
            </a:r>
            <a:r>
              <a:rPr lang="en-US" sz="2200" dirty="0"/>
              <a:t> van </a:t>
            </a:r>
            <a:r>
              <a:rPr lang="en-US" sz="2200" dirty="0" err="1"/>
              <a:t>fatsoenlijk</a:t>
            </a:r>
            <a:r>
              <a:rPr lang="en-US" sz="2200" dirty="0"/>
              <a:t> </a:t>
            </a:r>
            <a:r>
              <a:rPr lang="en-US" sz="2200" dirty="0" err="1"/>
              <a:t>werkgeverschap</a:t>
            </a:r>
            <a:r>
              <a:rPr lang="en-US" sz="2200" dirty="0"/>
              <a:t> (</a:t>
            </a:r>
            <a:r>
              <a:rPr lang="en-US" sz="2200" dirty="0" err="1"/>
              <a:t>wetsvoorstel</a:t>
            </a:r>
            <a:r>
              <a:rPr lang="en-US" sz="2200" dirty="0"/>
              <a:t> </a:t>
            </a:r>
            <a:r>
              <a:rPr lang="en-US" sz="2200" dirty="0" err="1"/>
              <a:t>compensatie</a:t>
            </a:r>
            <a:r>
              <a:rPr lang="en-US" sz="2200" dirty="0"/>
              <a:t> </a:t>
            </a:r>
            <a:r>
              <a:rPr lang="en-US" sz="2200" dirty="0" err="1" smtClean="0"/>
              <a:t>transitievergoeding</a:t>
            </a:r>
            <a:r>
              <a:rPr lang="en-US" sz="2200" dirty="0" smtClean="0"/>
              <a:t> </a:t>
            </a:r>
            <a:r>
              <a:rPr lang="en-US" sz="2200" dirty="0"/>
              <a:t>is </a:t>
            </a:r>
            <a:r>
              <a:rPr lang="en-US" sz="2200" dirty="0" err="1" smtClean="0"/>
              <a:t>reactie</a:t>
            </a:r>
            <a:r>
              <a:rPr lang="en-US" sz="2200" dirty="0"/>
              <a:t>) </a:t>
            </a:r>
          </a:p>
          <a:p>
            <a:r>
              <a:rPr lang="en-US" sz="2200" dirty="0" err="1"/>
              <a:t>Jurisprudentielijn</a:t>
            </a:r>
            <a:r>
              <a:rPr lang="en-US" sz="2200" dirty="0"/>
              <a:t>: </a:t>
            </a:r>
            <a:r>
              <a:rPr lang="en-US" sz="2200" dirty="0" err="1"/>
              <a:t>geen</a:t>
            </a:r>
            <a:r>
              <a:rPr lang="en-US" sz="2200" dirty="0"/>
              <a:t> </a:t>
            </a:r>
            <a:r>
              <a:rPr lang="en-US" sz="2200" dirty="0" err="1"/>
              <a:t>ontslagplicht</a:t>
            </a:r>
            <a:r>
              <a:rPr lang="en-US" sz="2200" dirty="0"/>
              <a:t>, </a:t>
            </a:r>
            <a:r>
              <a:rPr lang="en-US" sz="2200" dirty="0" err="1"/>
              <a:t>geen</a:t>
            </a:r>
            <a:r>
              <a:rPr lang="en-US" sz="2200" dirty="0"/>
              <a:t> </a:t>
            </a:r>
            <a:r>
              <a:rPr lang="en-US" sz="2200" dirty="0" err="1"/>
              <a:t>slecht</a:t>
            </a:r>
            <a:r>
              <a:rPr lang="en-US" sz="2200" dirty="0"/>
              <a:t> </a:t>
            </a:r>
            <a:r>
              <a:rPr lang="en-US" sz="2200" dirty="0" err="1"/>
              <a:t>werkgeverschap</a:t>
            </a:r>
            <a:r>
              <a:rPr lang="en-US" sz="2200" dirty="0"/>
              <a:t> (want nog steeds </a:t>
            </a:r>
            <a:r>
              <a:rPr lang="en-US" sz="2200" dirty="0" err="1"/>
              <a:t>verplichtingen</a:t>
            </a:r>
            <a:r>
              <a:rPr lang="en-US" sz="2200" dirty="0"/>
              <a:t> </a:t>
            </a:r>
            <a:r>
              <a:rPr lang="en-US" sz="2200" dirty="0" err="1"/>
              <a:t>aan</a:t>
            </a:r>
            <a:r>
              <a:rPr lang="en-US" sz="2200" dirty="0"/>
              <a:t> </a:t>
            </a:r>
            <a:r>
              <a:rPr lang="en-US" sz="2200" dirty="0" err="1"/>
              <a:t>werknemer</a:t>
            </a:r>
            <a:r>
              <a:rPr lang="en-US" sz="2200" dirty="0"/>
              <a:t>)  </a:t>
            </a:r>
            <a:endParaRPr lang="en-US" sz="2200" dirty="0" smtClean="0"/>
          </a:p>
          <a:p>
            <a:r>
              <a:rPr lang="en-US" sz="2200" dirty="0" err="1" smtClean="0"/>
              <a:t>Mogelijkheid</a:t>
            </a:r>
            <a:r>
              <a:rPr lang="en-US" sz="2200" dirty="0" smtClean="0"/>
              <a:t>  </a:t>
            </a:r>
            <a:r>
              <a:rPr lang="en-US" sz="2200" dirty="0" err="1"/>
              <a:t>dat</a:t>
            </a:r>
            <a:r>
              <a:rPr lang="en-US" sz="2200" dirty="0"/>
              <a:t> </a:t>
            </a:r>
            <a:r>
              <a:rPr lang="en-US" sz="2200" dirty="0" err="1"/>
              <a:t>werknemer</a:t>
            </a:r>
            <a:r>
              <a:rPr lang="en-US" sz="2200" dirty="0"/>
              <a:t> </a:t>
            </a:r>
            <a:r>
              <a:rPr lang="en-US" sz="2200" dirty="0" err="1"/>
              <a:t>zich</a:t>
            </a:r>
            <a:r>
              <a:rPr lang="en-US" sz="2200" dirty="0"/>
              <a:t> </a:t>
            </a:r>
            <a:r>
              <a:rPr lang="en-US" sz="2200" dirty="0" err="1"/>
              <a:t>weer</a:t>
            </a:r>
            <a:r>
              <a:rPr lang="en-US" sz="2200" dirty="0"/>
              <a:t> </a:t>
            </a:r>
            <a:r>
              <a:rPr lang="en-US" sz="2200" dirty="0" err="1"/>
              <a:t>beschikbaar</a:t>
            </a:r>
            <a:r>
              <a:rPr lang="en-US" sz="2200" dirty="0"/>
              <a:t> </a:t>
            </a:r>
            <a:r>
              <a:rPr lang="en-US" sz="2200" dirty="0" err="1"/>
              <a:t>stelt</a:t>
            </a:r>
            <a:r>
              <a:rPr lang="en-US" sz="2200" dirty="0"/>
              <a:t> </a:t>
            </a:r>
            <a:r>
              <a:rPr lang="en-US" sz="2200" dirty="0" err="1"/>
              <a:t>voor</a:t>
            </a:r>
            <a:r>
              <a:rPr lang="en-US" sz="2200" dirty="0"/>
              <a:t> </a:t>
            </a:r>
            <a:r>
              <a:rPr lang="en-US" sz="2200" dirty="0" err="1"/>
              <a:t>passende</a:t>
            </a:r>
            <a:r>
              <a:rPr lang="en-US" sz="2200" dirty="0"/>
              <a:t> </a:t>
            </a:r>
            <a:r>
              <a:rPr lang="en-US" sz="2200" dirty="0" err="1" smtClean="0"/>
              <a:t>arbeid</a:t>
            </a:r>
            <a:endParaRPr lang="en-US" sz="2200" dirty="0" smtClean="0"/>
          </a:p>
          <a:p>
            <a:r>
              <a:rPr lang="en-US" sz="2200" dirty="0" err="1" smtClean="0"/>
              <a:t>Verhouding</a:t>
            </a:r>
            <a:r>
              <a:rPr lang="en-US" sz="2200" dirty="0" smtClean="0"/>
              <a:t> tot </a:t>
            </a:r>
            <a:r>
              <a:rPr lang="en-US" sz="2200" dirty="0" err="1" smtClean="0"/>
              <a:t>loondoorbetalingsplicht</a:t>
            </a:r>
            <a:r>
              <a:rPr lang="en-US" sz="2200" dirty="0" smtClean="0"/>
              <a:t> PO/VO? </a:t>
            </a:r>
            <a:endParaRPr lang="en-US" sz="2200" dirty="0"/>
          </a:p>
          <a:p>
            <a:pPr marL="0" indent="0">
              <a:buNone/>
            </a:pPr>
            <a:endParaRPr lang="nl-NL" sz="2200" dirty="0" smtClean="0"/>
          </a:p>
          <a:p>
            <a:pPr marL="0" indent="0">
              <a:buNone/>
            </a:pPr>
            <a:r>
              <a:rPr lang="nl-NL" sz="2200" i="1" dirty="0" smtClean="0"/>
              <a:t>Stelling: een slapend dienstverband is niet verstandig (in het onderwijs) </a:t>
            </a:r>
            <a:endParaRPr lang="nl-NL" sz="2200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Afbeelding 4" descr="logo_reflex_goud_Advoca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"/>
            <a:ext cx="3571868" cy="131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6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ogo_reflex_goud_Advocat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1"/>
            <a:ext cx="3571868" cy="131366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/>
              <a:t>3</a:t>
            </a:r>
            <a:r>
              <a:rPr lang="en-US" sz="2800" b="1" dirty="0" smtClean="0"/>
              <a:t>. Participatiefonds </a:t>
            </a:r>
            <a:r>
              <a:rPr lang="en-US" sz="2800" b="1" dirty="0" err="1" smtClean="0"/>
              <a:t>bij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ziekte</a:t>
            </a:r>
            <a:r>
              <a:rPr lang="en-US" sz="2800" b="1" dirty="0" smtClean="0"/>
              <a:t> </a:t>
            </a:r>
            <a:endParaRPr lang="nl-NL" sz="2800" b="1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Tot nu toe: </a:t>
            </a:r>
            <a:r>
              <a:rPr lang="en-US" sz="2400" dirty="0" err="1" smtClean="0"/>
              <a:t>Alleen</a:t>
            </a:r>
            <a:r>
              <a:rPr lang="en-US" sz="2400" dirty="0" smtClean="0"/>
              <a:t> </a:t>
            </a:r>
            <a:r>
              <a:rPr lang="en-US" sz="2400" dirty="0" err="1" smtClean="0"/>
              <a:t>toets</a:t>
            </a:r>
            <a:r>
              <a:rPr lang="en-US" sz="2400" dirty="0" smtClean="0"/>
              <a:t> PF </a:t>
            </a:r>
            <a:r>
              <a:rPr lang="en-US" sz="2400" dirty="0" err="1" smtClean="0"/>
              <a:t>bij</a:t>
            </a:r>
            <a:r>
              <a:rPr lang="en-US" sz="2400" dirty="0" smtClean="0"/>
              <a:t> 35-minners</a:t>
            </a:r>
          </a:p>
          <a:p>
            <a:r>
              <a:rPr lang="en-US" sz="2400" dirty="0" err="1" smtClean="0"/>
              <a:t>Wijziging</a:t>
            </a:r>
            <a:r>
              <a:rPr lang="en-US" sz="2400" dirty="0" smtClean="0"/>
              <a:t> </a:t>
            </a:r>
            <a:r>
              <a:rPr lang="en-US" sz="2400" dirty="0" err="1" smtClean="0"/>
              <a:t>Staatscourant</a:t>
            </a:r>
            <a:r>
              <a:rPr lang="en-US" sz="2400" dirty="0" smtClean="0"/>
              <a:t> 7 </a:t>
            </a:r>
            <a:r>
              <a:rPr lang="en-US" sz="2400" dirty="0" err="1" smtClean="0"/>
              <a:t>maart</a:t>
            </a:r>
            <a:r>
              <a:rPr lang="en-US" sz="2400" dirty="0" smtClean="0"/>
              <a:t> 2017 (</a:t>
            </a:r>
            <a:r>
              <a:rPr lang="en-US" sz="2400" dirty="0" err="1" smtClean="0"/>
              <a:t>artikel</a:t>
            </a:r>
            <a:r>
              <a:rPr lang="en-US" sz="2400" dirty="0" smtClean="0"/>
              <a:t> 4:5 </a:t>
            </a:r>
            <a:r>
              <a:rPr lang="en-US" sz="2400" dirty="0" err="1" smtClean="0"/>
              <a:t>en</a:t>
            </a:r>
            <a:r>
              <a:rPr lang="en-US" sz="2400" dirty="0" smtClean="0"/>
              <a:t> 4:11)</a:t>
            </a:r>
          </a:p>
          <a:p>
            <a:r>
              <a:rPr lang="en-US" sz="2400" dirty="0"/>
              <a:t>Pf </a:t>
            </a:r>
            <a:r>
              <a:rPr lang="en-US" sz="2400" dirty="0" err="1"/>
              <a:t>toetst</a:t>
            </a:r>
            <a:r>
              <a:rPr lang="en-US" sz="2400" dirty="0"/>
              <a:t> </a:t>
            </a:r>
            <a:r>
              <a:rPr lang="en-US" sz="2400" dirty="0" err="1"/>
              <a:t>wél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&gt; 35% WIA </a:t>
            </a:r>
            <a:endParaRPr lang="en-US" sz="2400" dirty="0" smtClean="0"/>
          </a:p>
          <a:p>
            <a:r>
              <a:rPr lang="en-US" sz="2400" dirty="0" err="1" smtClean="0"/>
              <a:t>Terugwerkende</a:t>
            </a:r>
            <a:r>
              <a:rPr lang="en-US" sz="2400" dirty="0" smtClean="0"/>
              <a:t> </a:t>
            </a:r>
            <a:r>
              <a:rPr lang="en-US" sz="2400" dirty="0" err="1" smtClean="0"/>
              <a:t>kracht</a:t>
            </a:r>
            <a:r>
              <a:rPr lang="en-US" sz="2400" dirty="0" smtClean="0"/>
              <a:t> tot </a:t>
            </a:r>
            <a:r>
              <a:rPr lang="en-US" sz="2400" dirty="0" err="1"/>
              <a:t>augustus</a:t>
            </a:r>
            <a:r>
              <a:rPr lang="en-US" sz="2400" dirty="0"/>
              <a:t> 2016  </a:t>
            </a:r>
          </a:p>
          <a:p>
            <a:r>
              <a:rPr lang="en-US" sz="2400" dirty="0" smtClean="0"/>
              <a:t>Nu </a:t>
            </a:r>
            <a:r>
              <a:rPr lang="en-US" sz="2400" dirty="0" err="1" smtClean="0"/>
              <a:t>nodig</a:t>
            </a:r>
            <a:r>
              <a:rPr lang="en-US" sz="2400" dirty="0" smtClean="0"/>
              <a:t>: </a:t>
            </a:r>
            <a:r>
              <a:rPr lang="en-US" sz="2400" dirty="0" err="1" smtClean="0"/>
              <a:t>modelverklaring</a:t>
            </a:r>
            <a:r>
              <a:rPr lang="en-US" sz="2400" dirty="0" smtClean="0"/>
              <a:t> </a:t>
            </a:r>
            <a:r>
              <a:rPr lang="en-US" sz="2400" dirty="0" err="1" smtClean="0"/>
              <a:t>gesprekkencyclus</a:t>
            </a:r>
            <a:r>
              <a:rPr lang="en-US" sz="2400" dirty="0" smtClean="0"/>
              <a:t> </a:t>
            </a:r>
            <a:r>
              <a:rPr lang="en-US" sz="2400" dirty="0" err="1" smtClean="0"/>
              <a:t>ziekte</a:t>
            </a:r>
            <a:r>
              <a:rPr lang="en-US" sz="2400" dirty="0"/>
              <a:t> </a:t>
            </a:r>
            <a:r>
              <a:rPr lang="en-US" sz="2400" dirty="0" smtClean="0"/>
              <a:t>/ </a:t>
            </a:r>
            <a:r>
              <a:rPr lang="en-US" sz="2400" dirty="0" err="1" smtClean="0"/>
              <a:t>herplaatsing</a:t>
            </a:r>
            <a:r>
              <a:rPr lang="en-US" sz="2400" dirty="0" smtClean="0"/>
              <a:t> </a:t>
            </a:r>
            <a:r>
              <a:rPr lang="en-US" sz="2400" dirty="0" err="1" smtClean="0"/>
              <a:t>ziekte</a:t>
            </a:r>
            <a:r>
              <a:rPr lang="en-US" sz="2400" dirty="0" smtClean="0"/>
              <a:t> / </a:t>
            </a:r>
            <a:r>
              <a:rPr lang="en-US" sz="2400" dirty="0" err="1" smtClean="0"/>
              <a:t>aanbod</a:t>
            </a:r>
            <a:r>
              <a:rPr lang="en-US" sz="2400" dirty="0" smtClean="0"/>
              <a:t> </a:t>
            </a:r>
            <a:r>
              <a:rPr lang="en-US" sz="2400" dirty="0" err="1" smtClean="0"/>
              <a:t>ondersteuning</a:t>
            </a:r>
            <a:r>
              <a:rPr lang="en-US" sz="2400" dirty="0" smtClean="0"/>
              <a:t> extern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err="1" smtClean="0"/>
              <a:t>Stelling</a:t>
            </a:r>
            <a:r>
              <a:rPr lang="en-US" sz="2400" i="1" dirty="0" smtClean="0"/>
              <a:t>: de </a:t>
            </a:r>
            <a:r>
              <a:rPr lang="en-US" sz="2400" i="1" dirty="0" err="1" smtClean="0"/>
              <a:t>wijziging</a:t>
            </a:r>
            <a:r>
              <a:rPr lang="en-US" sz="2400" i="1" dirty="0" smtClean="0"/>
              <a:t> van het </a:t>
            </a:r>
            <a:r>
              <a:rPr lang="en-US" sz="2400" i="1" dirty="0" err="1" smtClean="0"/>
              <a:t>reglement</a:t>
            </a:r>
            <a:r>
              <a:rPr lang="en-US" sz="2400" i="1" dirty="0" smtClean="0"/>
              <a:t> met </a:t>
            </a:r>
            <a:r>
              <a:rPr lang="en-US" sz="2400" i="1" dirty="0" err="1" smtClean="0"/>
              <a:t>terugwerkende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kracht</a:t>
            </a:r>
            <a:r>
              <a:rPr lang="en-US" sz="2400" i="1" dirty="0" smtClean="0"/>
              <a:t> per 1 </a:t>
            </a:r>
            <a:r>
              <a:rPr lang="en-US" sz="2400" i="1" dirty="0" err="1" smtClean="0"/>
              <a:t>augustus</a:t>
            </a:r>
            <a:r>
              <a:rPr lang="en-US" sz="2400" i="1" dirty="0" smtClean="0"/>
              <a:t> 2016 is in </a:t>
            </a:r>
            <a:r>
              <a:rPr lang="en-US" sz="2400" i="1" dirty="0" err="1" smtClean="0"/>
              <a:t>strijd</a:t>
            </a:r>
            <a:r>
              <a:rPr lang="en-US" sz="2400" i="1" dirty="0" smtClean="0"/>
              <a:t> met de wet</a:t>
            </a:r>
          </a:p>
        </p:txBody>
      </p:sp>
    </p:spTree>
    <p:extLst>
      <p:ext uri="{BB962C8B-B14F-4D97-AF65-F5344CB8AC3E}">
        <p14:creationId xmlns:p14="http://schemas.microsoft.com/office/powerpoint/2010/main" val="112910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/>
              <a:t>4</a:t>
            </a:r>
            <a:r>
              <a:rPr lang="nl-NL" sz="2800" b="1" dirty="0" smtClean="0"/>
              <a:t>. UWV toets bij ziekte 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400" dirty="0" smtClean="0"/>
              <a:t>Uitspraak Rechtbank Zeeland-West-Brabant 20 oktober 2016, ECLI:NL:RBZWB:2016:6721 </a:t>
            </a:r>
          </a:p>
          <a:p>
            <a:r>
              <a:rPr lang="nl-NL" sz="2400" dirty="0"/>
              <a:t>Uitvoeringsregels bieden mogelijkheid om één of meerdere taken uit </a:t>
            </a:r>
            <a:r>
              <a:rPr lang="nl-NL" sz="2400" dirty="0" err="1"/>
              <a:t>functie-omschrijving</a:t>
            </a:r>
            <a:r>
              <a:rPr lang="nl-NL" sz="2400" dirty="0"/>
              <a:t> te elimineren </a:t>
            </a:r>
            <a:endParaRPr lang="nl-NL" sz="2400" dirty="0" smtClean="0"/>
          </a:p>
          <a:p>
            <a:r>
              <a:rPr lang="nl-NL" sz="2400" dirty="0" smtClean="0"/>
              <a:t>Artikel 3.1 eerste lid CAO MBO: 1200 uur onderwijs en 459 uur professionalisering, overleg en afstemming </a:t>
            </a: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i="1" dirty="0" smtClean="0"/>
              <a:t>Stelling: aan de taak van (</a:t>
            </a:r>
            <a:r>
              <a:rPr lang="nl-NL" sz="2400" i="1" dirty="0" err="1" smtClean="0"/>
              <a:t>groeps</a:t>
            </a:r>
            <a:r>
              <a:rPr lang="nl-NL" sz="2400" i="1" dirty="0" smtClean="0"/>
              <a:t>)leerkracht dient meer gewicht toegekend te worden dan aan andere (niet) lesgevende taken </a:t>
            </a:r>
          </a:p>
          <a:p>
            <a:pPr marL="0" indent="0">
              <a:buNone/>
            </a:pPr>
            <a:endParaRPr lang="nl-NL" sz="2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Afbeelding 4" descr="logo_reflex_goud_Advoca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"/>
            <a:ext cx="3571868" cy="131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2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/>
              <a:t>5</a:t>
            </a:r>
            <a:r>
              <a:rPr lang="nl-NL" sz="2800" b="1" dirty="0" smtClean="0"/>
              <a:t>. (Ernstig) verwijtbaar handelen</a:t>
            </a:r>
            <a:br>
              <a:rPr lang="nl-NL" sz="2800" b="1" dirty="0" smtClean="0"/>
            </a:br>
            <a:r>
              <a:rPr lang="nl-NL" sz="2800" b="1" dirty="0"/>
              <a:t>	</a:t>
            </a:r>
            <a:r>
              <a:rPr lang="nl-NL" sz="2800" b="1" dirty="0" smtClean="0"/>
              <a:t>&amp; ziekte 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err="1" smtClean="0"/>
              <a:t>Uitspraak</a:t>
            </a:r>
            <a:r>
              <a:rPr lang="en-US" sz="4400" dirty="0" smtClean="0"/>
              <a:t> </a:t>
            </a:r>
            <a:r>
              <a:rPr lang="en-US" sz="4400" dirty="0" err="1" smtClean="0"/>
              <a:t>Rechtbank</a:t>
            </a:r>
            <a:r>
              <a:rPr lang="en-US" sz="4400" dirty="0" smtClean="0"/>
              <a:t> </a:t>
            </a:r>
            <a:r>
              <a:rPr lang="en-US" sz="4400" dirty="0" err="1" smtClean="0"/>
              <a:t>Overijssel</a:t>
            </a:r>
            <a:r>
              <a:rPr lang="en-US" sz="4400" dirty="0" smtClean="0"/>
              <a:t> 11 </a:t>
            </a:r>
            <a:r>
              <a:rPr lang="en-US" sz="4400" dirty="0" err="1" smtClean="0"/>
              <a:t>oktober</a:t>
            </a:r>
            <a:r>
              <a:rPr lang="en-US" sz="4400" dirty="0" smtClean="0"/>
              <a:t> 2016: ECLI:NL:RBOVE:2016:4068 </a:t>
            </a:r>
            <a:endParaRPr lang="nl-NL" sz="4400" dirty="0" smtClean="0"/>
          </a:p>
          <a:p>
            <a:r>
              <a:rPr lang="en-US" sz="4400" dirty="0" err="1" smtClean="0"/>
              <a:t>Herhaaldelijk</a:t>
            </a:r>
            <a:r>
              <a:rPr lang="en-US" sz="4400" dirty="0" smtClean="0"/>
              <a:t> </a:t>
            </a:r>
            <a:r>
              <a:rPr lang="en-US" sz="4400" dirty="0" err="1" smtClean="0"/>
              <a:t>niet</a:t>
            </a:r>
            <a:r>
              <a:rPr lang="en-US" sz="4400" dirty="0" smtClean="0"/>
              <a:t> </a:t>
            </a:r>
            <a:r>
              <a:rPr lang="en-US" sz="4400" dirty="0" err="1" smtClean="0"/>
              <a:t>reageren</a:t>
            </a:r>
            <a:r>
              <a:rPr lang="en-US" sz="4400" dirty="0" smtClean="0"/>
              <a:t> op </a:t>
            </a:r>
            <a:r>
              <a:rPr lang="en-US" sz="4400" dirty="0" err="1" smtClean="0"/>
              <a:t>en</a:t>
            </a:r>
            <a:r>
              <a:rPr lang="en-US" sz="4400" dirty="0" smtClean="0"/>
              <a:t> </a:t>
            </a:r>
            <a:r>
              <a:rPr lang="en-US" sz="4400" dirty="0" err="1" smtClean="0"/>
              <a:t>negeren</a:t>
            </a:r>
            <a:r>
              <a:rPr lang="en-US" sz="4400" dirty="0" smtClean="0"/>
              <a:t> van de </a:t>
            </a:r>
            <a:r>
              <a:rPr lang="en-US" sz="4400" dirty="0" err="1" smtClean="0"/>
              <a:t>instructies</a:t>
            </a:r>
            <a:endParaRPr lang="en-US" sz="4400" dirty="0" smtClean="0"/>
          </a:p>
          <a:p>
            <a:r>
              <a:rPr lang="en-US" sz="4400" dirty="0" err="1" smtClean="0"/>
              <a:t>Weigering</a:t>
            </a:r>
            <a:r>
              <a:rPr lang="en-US" sz="4400" dirty="0" smtClean="0"/>
              <a:t> tot </a:t>
            </a:r>
            <a:r>
              <a:rPr lang="en-US" sz="4400" dirty="0" err="1" smtClean="0"/>
              <a:t>vier</a:t>
            </a:r>
            <a:r>
              <a:rPr lang="en-US" sz="4400" dirty="0" smtClean="0"/>
              <a:t> </a:t>
            </a:r>
            <a:r>
              <a:rPr lang="en-US" sz="4400" dirty="0" err="1" smtClean="0"/>
              <a:t>maal</a:t>
            </a:r>
            <a:r>
              <a:rPr lang="en-US" sz="4400" dirty="0" smtClean="0"/>
              <a:t> toe om in </a:t>
            </a:r>
            <a:r>
              <a:rPr lang="en-US" sz="4400" dirty="0" err="1" smtClean="0"/>
              <a:t>gesprek</a:t>
            </a:r>
            <a:r>
              <a:rPr lang="en-US" sz="4400" dirty="0" smtClean="0"/>
              <a:t> te </a:t>
            </a:r>
            <a:r>
              <a:rPr lang="en-US" sz="4400" dirty="0" err="1" smtClean="0"/>
              <a:t>gaan</a:t>
            </a:r>
            <a:r>
              <a:rPr lang="en-US" sz="4400" dirty="0" smtClean="0"/>
              <a:t> over </a:t>
            </a:r>
            <a:r>
              <a:rPr lang="en-US" sz="4400" dirty="0" err="1" smtClean="0"/>
              <a:t>functioneren</a:t>
            </a:r>
            <a:r>
              <a:rPr lang="en-US" sz="4400" dirty="0" smtClean="0"/>
              <a:t>, </a:t>
            </a:r>
            <a:r>
              <a:rPr lang="en-US" sz="4400" dirty="0" err="1" smtClean="0"/>
              <a:t>zelfs</a:t>
            </a:r>
            <a:r>
              <a:rPr lang="en-US" sz="4400" dirty="0" smtClean="0"/>
              <a:t> </a:t>
            </a:r>
            <a:r>
              <a:rPr lang="en-US" sz="4400" dirty="0" err="1" smtClean="0"/>
              <a:t>na</a:t>
            </a:r>
            <a:r>
              <a:rPr lang="en-US" sz="4400" dirty="0"/>
              <a:t> </a:t>
            </a:r>
            <a:r>
              <a:rPr lang="en-US" sz="4400" dirty="0" err="1" smtClean="0"/>
              <a:t>toepassing</a:t>
            </a:r>
            <a:r>
              <a:rPr lang="en-US" sz="4400" dirty="0" smtClean="0"/>
              <a:t> </a:t>
            </a:r>
            <a:r>
              <a:rPr lang="en-US" sz="4400" dirty="0" err="1" smtClean="0"/>
              <a:t>loonstop</a:t>
            </a:r>
            <a:r>
              <a:rPr lang="en-US" sz="4400" dirty="0" smtClean="0"/>
              <a:t> </a:t>
            </a:r>
            <a:endParaRPr lang="nl-NL" sz="4400" dirty="0"/>
          </a:p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r>
              <a:rPr lang="nl-NL" sz="4400" dirty="0" smtClean="0"/>
              <a:t>Uitspraak Rechtbank Den Haag 8 februari 2017: </a:t>
            </a:r>
          </a:p>
          <a:p>
            <a:r>
              <a:rPr lang="nl-NL" sz="4400" dirty="0" smtClean="0"/>
              <a:t>(</a:t>
            </a:r>
            <a:r>
              <a:rPr lang="nl-NL" sz="4400" dirty="0"/>
              <a:t>M</a:t>
            </a:r>
            <a:r>
              <a:rPr lang="nl-NL" sz="4400" dirty="0" smtClean="0"/>
              <a:t>eermalen</a:t>
            </a:r>
            <a:r>
              <a:rPr lang="nl-NL" sz="4400" dirty="0"/>
              <a:t>) schriftelijk gemaand tot </a:t>
            </a:r>
            <a:r>
              <a:rPr lang="nl-NL" sz="4400" dirty="0" smtClean="0"/>
              <a:t>nakoming + loonstop </a:t>
            </a:r>
            <a:endParaRPr lang="nl-NL" sz="4400" dirty="0"/>
          </a:p>
          <a:p>
            <a:r>
              <a:rPr lang="nl-NL" sz="4400" dirty="0" smtClean="0"/>
              <a:t>Deskundigenoordeel UWV: werknemer heeft niet voldoende gedaan aan re-integratie </a:t>
            </a:r>
            <a:endParaRPr lang="nl-NL" sz="4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4400" i="1" dirty="0" err="1" smtClean="0"/>
              <a:t>Stelling</a:t>
            </a:r>
            <a:r>
              <a:rPr lang="en-US" sz="4400" i="1" dirty="0" smtClean="0"/>
              <a:t>: </a:t>
            </a:r>
            <a:r>
              <a:rPr lang="en-US" sz="4400" i="1" dirty="0" err="1" smtClean="0"/>
              <a:t>ernstige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verwijtbaarheid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werkgeverstroef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bij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niet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nakomen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reintegratie-verplichtingen</a:t>
            </a:r>
            <a:r>
              <a:rPr lang="en-US" sz="4400" i="1" dirty="0" smtClean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27CD-0200-48D0-9BE7-2B3E3D4ECF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Afbeelding 4" descr="logo_reflex_goud_Advoca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"/>
            <a:ext cx="3571868" cy="131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5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4982</TotalTime>
  <Words>649</Words>
  <Application>Microsoft Office PowerPoint</Application>
  <PresentationFormat>Diavoorstelling (4:3)</PresentationFormat>
  <Paragraphs>106</Paragraphs>
  <Slides>12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 </vt:lpstr>
      <vt:lpstr> </vt:lpstr>
      <vt:lpstr>1. Rechtspositie ZAPO/ZAVO </vt:lpstr>
      <vt:lpstr>1. Rechtspositie ZAPO/ZAVO </vt:lpstr>
      <vt:lpstr>1. Rechtspositie ZAPO/ZAVO </vt:lpstr>
      <vt:lpstr>2. Slapend dienstverband </vt:lpstr>
      <vt:lpstr>3. Participatiefonds bij ziekte </vt:lpstr>
      <vt:lpstr>4. UWV toets bij ziekte </vt:lpstr>
      <vt:lpstr>5. (Ernstig) verwijtbaar handelen  &amp; ziekte </vt:lpstr>
      <vt:lpstr>6. Herbenoeming &amp; TV</vt:lpstr>
      <vt:lpstr>6. IVA &amp; TV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BPL Vorstermans</dc:creator>
  <cp:lastModifiedBy>Noor Dietvorst</cp:lastModifiedBy>
  <cp:revision>245</cp:revision>
  <dcterms:created xsi:type="dcterms:W3CDTF">2016-03-30T18:55:10Z</dcterms:created>
  <dcterms:modified xsi:type="dcterms:W3CDTF">2017-03-16T08:13:58Z</dcterms:modified>
</cp:coreProperties>
</file>